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2192000" cy="90519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4"/>
    <p:restoredTop sz="94726"/>
  </p:normalViewPr>
  <p:slideViewPr>
    <p:cSldViewPr snapToGrid="0" snapToObjects="1">
      <p:cViewPr varScale="1">
        <p:scale>
          <a:sx n="91" d="100"/>
          <a:sy n="91" d="100"/>
        </p:scale>
        <p:origin x="19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481415"/>
            <a:ext cx="10363200" cy="3151411"/>
          </a:xfrm>
        </p:spPr>
        <p:txBody>
          <a:bodyPr anchor="b"/>
          <a:lstStyle>
            <a:lvl1pPr algn="ctr">
              <a:defRPr sz="79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754356"/>
            <a:ext cx="9144000" cy="2185453"/>
          </a:xfrm>
        </p:spPr>
        <p:txBody>
          <a:bodyPr/>
          <a:lstStyle>
            <a:lvl1pPr marL="0" indent="0" algn="ctr">
              <a:buNone/>
              <a:defRPr sz="3168"/>
            </a:lvl1pPr>
            <a:lvl2pPr marL="603458" indent="0" algn="ctr">
              <a:buNone/>
              <a:defRPr sz="2640"/>
            </a:lvl2pPr>
            <a:lvl3pPr marL="1206917" indent="0" algn="ctr">
              <a:buNone/>
              <a:defRPr sz="2376"/>
            </a:lvl3pPr>
            <a:lvl4pPr marL="1810375" indent="0" algn="ctr">
              <a:buNone/>
              <a:defRPr sz="2112"/>
            </a:lvl4pPr>
            <a:lvl5pPr marL="2413833" indent="0" algn="ctr">
              <a:buNone/>
              <a:defRPr sz="2112"/>
            </a:lvl5pPr>
            <a:lvl6pPr marL="3017291" indent="0" algn="ctr">
              <a:buNone/>
              <a:defRPr sz="2112"/>
            </a:lvl6pPr>
            <a:lvl7pPr marL="3620750" indent="0" algn="ctr">
              <a:buNone/>
              <a:defRPr sz="2112"/>
            </a:lvl7pPr>
            <a:lvl8pPr marL="4224208" indent="0" algn="ctr">
              <a:buNone/>
              <a:defRPr sz="2112"/>
            </a:lvl8pPr>
            <a:lvl9pPr marL="4827666" indent="0" algn="ctr">
              <a:buNone/>
              <a:defRPr sz="211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7/8/24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427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7/8/24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275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81931"/>
            <a:ext cx="2628900" cy="76710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81931"/>
            <a:ext cx="7734300" cy="76710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7/8/24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96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7/8/24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955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256698"/>
            <a:ext cx="10515600" cy="3765349"/>
          </a:xfrm>
        </p:spPr>
        <p:txBody>
          <a:bodyPr anchor="b"/>
          <a:lstStyle>
            <a:lvl1pPr>
              <a:defRPr sz="79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6057668"/>
            <a:ext cx="10515600" cy="1980108"/>
          </a:xfrm>
        </p:spPr>
        <p:txBody>
          <a:bodyPr/>
          <a:lstStyle>
            <a:lvl1pPr marL="0" indent="0">
              <a:buNone/>
              <a:defRPr sz="3168">
                <a:solidFill>
                  <a:schemeClr val="tx1"/>
                </a:solidFill>
              </a:defRPr>
            </a:lvl1pPr>
            <a:lvl2pPr marL="603458" indent="0">
              <a:buNone/>
              <a:defRPr sz="2640">
                <a:solidFill>
                  <a:schemeClr val="tx1">
                    <a:tint val="75000"/>
                  </a:schemeClr>
                </a:solidFill>
              </a:defRPr>
            </a:lvl2pPr>
            <a:lvl3pPr marL="1206917" indent="0">
              <a:buNone/>
              <a:defRPr sz="2376">
                <a:solidFill>
                  <a:schemeClr val="tx1">
                    <a:tint val="75000"/>
                  </a:schemeClr>
                </a:solidFill>
              </a:defRPr>
            </a:lvl3pPr>
            <a:lvl4pPr marL="1810375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4pPr>
            <a:lvl5pPr marL="2413833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5pPr>
            <a:lvl6pPr marL="3017291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6pPr>
            <a:lvl7pPr marL="3620750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7pPr>
            <a:lvl8pPr marL="4224208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8pPr>
            <a:lvl9pPr marL="4827666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7/8/24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003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409656"/>
            <a:ext cx="5181600" cy="5743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409656"/>
            <a:ext cx="5181600" cy="5743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7/8/24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088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81933"/>
            <a:ext cx="10515600" cy="17496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218979"/>
            <a:ext cx="5157787" cy="1087488"/>
          </a:xfrm>
        </p:spPr>
        <p:txBody>
          <a:bodyPr anchor="b"/>
          <a:lstStyle>
            <a:lvl1pPr marL="0" indent="0">
              <a:buNone/>
              <a:defRPr sz="3168" b="1"/>
            </a:lvl1pPr>
            <a:lvl2pPr marL="603458" indent="0">
              <a:buNone/>
              <a:defRPr sz="2640" b="1"/>
            </a:lvl2pPr>
            <a:lvl3pPr marL="1206917" indent="0">
              <a:buNone/>
              <a:defRPr sz="2376" b="1"/>
            </a:lvl3pPr>
            <a:lvl4pPr marL="1810375" indent="0">
              <a:buNone/>
              <a:defRPr sz="2112" b="1"/>
            </a:lvl4pPr>
            <a:lvl5pPr marL="2413833" indent="0">
              <a:buNone/>
              <a:defRPr sz="2112" b="1"/>
            </a:lvl5pPr>
            <a:lvl6pPr marL="3017291" indent="0">
              <a:buNone/>
              <a:defRPr sz="2112" b="1"/>
            </a:lvl6pPr>
            <a:lvl7pPr marL="3620750" indent="0">
              <a:buNone/>
              <a:defRPr sz="2112" b="1"/>
            </a:lvl7pPr>
            <a:lvl8pPr marL="4224208" indent="0">
              <a:buNone/>
              <a:defRPr sz="2112" b="1"/>
            </a:lvl8pPr>
            <a:lvl9pPr marL="4827666" indent="0">
              <a:buNone/>
              <a:defRPr sz="211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3306467"/>
            <a:ext cx="5157787" cy="48633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218979"/>
            <a:ext cx="5183188" cy="1087488"/>
          </a:xfrm>
        </p:spPr>
        <p:txBody>
          <a:bodyPr anchor="b"/>
          <a:lstStyle>
            <a:lvl1pPr marL="0" indent="0">
              <a:buNone/>
              <a:defRPr sz="3168" b="1"/>
            </a:lvl1pPr>
            <a:lvl2pPr marL="603458" indent="0">
              <a:buNone/>
              <a:defRPr sz="2640" b="1"/>
            </a:lvl2pPr>
            <a:lvl3pPr marL="1206917" indent="0">
              <a:buNone/>
              <a:defRPr sz="2376" b="1"/>
            </a:lvl3pPr>
            <a:lvl4pPr marL="1810375" indent="0">
              <a:buNone/>
              <a:defRPr sz="2112" b="1"/>
            </a:lvl4pPr>
            <a:lvl5pPr marL="2413833" indent="0">
              <a:buNone/>
              <a:defRPr sz="2112" b="1"/>
            </a:lvl5pPr>
            <a:lvl6pPr marL="3017291" indent="0">
              <a:buNone/>
              <a:defRPr sz="2112" b="1"/>
            </a:lvl6pPr>
            <a:lvl7pPr marL="3620750" indent="0">
              <a:buNone/>
              <a:defRPr sz="2112" b="1"/>
            </a:lvl7pPr>
            <a:lvl8pPr marL="4224208" indent="0">
              <a:buNone/>
              <a:defRPr sz="2112" b="1"/>
            </a:lvl8pPr>
            <a:lvl9pPr marL="4827666" indent="0">
              <a:buNone/>
              <a:defRPr sz="211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3306467"/>
            <a:ext cx="5183188" cy="48633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7/8/24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239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7/8/24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807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7/8/24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240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3462"/>
            <a:ext cx="3932237" cy="2112116"/>
          </a:xfrm>
        </p:spPr>
        <p:txBody>
          <a:bodyPr anchor="b"/>
          <a:lstStyle>
            <a:lvl1pPr>
              <a:defRPr sz="42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303311"/>
            <a:ext cx="6172200" cy="6432734"/>
          </a:xfrm>
        </p:spPr>
        <p:txBody>
          <a:bodyPr/>
          <a:lstStyle>
            <a:lvl1pPr>
              <a:defRPr sz="4224"/>
            </a:lvl1pPr>
            <a:lvl2pPr>
              <a:defRPr sz="3696"/>
            </a:lvl2pPr>
            <a:lvl3pPr>
              <a:defRPr sz="3168"/>
            </a:lvl3pPr>
            <a:lvl4pPr>
              <a:defRPr sz="2640"/>
            </a:lvl4pPr>
            <a:lvl5pPr>
              <a:defRPr sz="2640"/>
            </a:lvl5pPr>
            <a:lvl6pPr>
              <a:defRPr sz="2640"/>
            </a:lvl6pPr>
            <a:lvl7pPr>
              <a:defRPr sz="2640"/>
            </a:lvl7pPr>
            <a:lvl8pPr>
              <a:defRPr sz="2640"/>
            </a:lvl8pPr>
            <a:lvl9pPr>
              <a:defRPr sz="26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715578"/>
            <a:ext cx="3932237" cy="5030943"/>
          </a:xfrm>
        </p:spPr>
        <p:txBody>
          <a:bodyPr/>
          <a:lstStyle>
            <a:lvl1pPr marL="0" indent="0">
              <a:buNone/>
              <a:defRPr sz="2112"/>
            </a:lvl1pPr>
            <a:lvl2pPr marL="603458" indent="0">
              <a:buNone/>
              <a:defRPr sz="1848"/>
            </a:lvl2pPr>
            <a:lvl3pPr marL="1206917" indent="0">
              <a:buNone/>
              <a:defRPr sz="1584"/>
            </a:lvl3pPr>
            <a:lvl4pPr marL="1810375" indent="0">
              <a:buNone/>
              <a:defRPr sz="1320"/>
            </a:lvl4pPr>
            <a:lvl5pPr marL="2413833" indent="0">
              <a:buNone/>
              <a:defRPr sz="1320"/>
            </a:lvl5pPr>
            <a:lvl6pPr marL="3017291" indent="0">
              <a:buNone/>
              <a:defRPr sz="1320"/>
            </a:lvl6pPr>
            <a:lvl7pPr marL="3620750" indent="0">
              <a:buNone/>
              <a:defRPr sz="1320"/>
            </a:lvl7pPr>
            <a:lvl8pPr marL="4224208" indent="0">
              <a:buNone/>
              <a:defRPr sz="1320"/>
            </a:lvl8pPr>
            <a:lvl9pPr marL="4827666" indent="0">
              <a:buNone/>
              <a:defRPr sz="13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7/8/24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882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3462"/>
            <a:ext cx="3932237" cy="2112116"/>
          </a:xfrm>
        </p:spPr>
        <p:txBody>
          <a:bodyPr anchor="b"/>
          <a:lstStyle>
            <a:lvl1pPr>
              <a:defRPr sz="42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303311"/>
            <a:ext cx="6172200" cy="6432734"/>
          </a:xfrm>
        </p:spPr>
        <p:txBody>
          <a:bodyPr anchor="t"/>
          <a:lstStyle>
            <a:lvl1pPr marL="0" indent="0">
              <a:buNone/>
              <a:defRPr sz="4224"/>
            </a:lvl1pPr>
            <a:lvl2pPr marL="603458" indent="0">
              <a:buNone/>
              <a:defRPr sz="3696"/>
            </a:lvl2pPr>
            <a:lvl3pPr marL="1206917" indent="0">
              <a:buNone/>
              <a:defRPr sz="3168"/>
            </a:lvl3pPr>
            <a:lvl4pPr marL="1810375" indent="0">
              <a:buNone/>
              <a:defRPr sz="2640"/>
            </a:lvl4pPr>
            <a:lvl5pPr marL="2413833" indent="0">
              <a:buNone/>
              <a:defRPr sz="2640"/>
            </a:lvl5pPr>
            <a:lvl6pPr marL="3017291" indent="0">
              <a:buNone/>
              <a:defRPr sz="2640"/>
            </a:lvl6pPr>
            <a:lvl7pPr marL="3620750" indent="0">
              <a:buNone/>
              <a:defRPr sz="2640"/>
            </a:lvl7pPr>
            <a:lvl8pPr marL="4224208" indent="0">
              <a:buNone/>
              <a:defRPr sz="2640"/>
            </a:lvl8pPr>
            <a:lvl9pPr marL="4827666" indent="0">
              <a:buNone/>
              <a:defRPr sz="264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715578"/>
            <a:ext cx="3932237" cy="5030943"/>
          </a:xfrm>
        </p:spPr>
        <p:txBody>
          <a:bodyPr/>
          <a:lstStyle>
            <a:lvl1pPr marL="0" indent="0">
              <a:buNone/>
              <a:defRPr sz="2112"/>
            </a:lvl1pPr>
            <a:lvl2pPr marL="603458" indent="0">
              <a:buNone/>
              <a:defRPr sz="1848"/>
            </a:lvl2pPr>
            <a:lvl3pPr marL="1206917" indent="0">
              <a:buNone/>
              <a:defRPr sz="1584"/>
            </a:lvl3pPr>
            <a:lvl4pPr marL="1810375" indent="0">
              <a:buNone/>
              <a:defRPr sz="1320"/>
            </a:lvl4pPr>
            <a:lvl5pPr marL="2413833" indent="0">
              <a:buNone/>
              <a:defRPr sz="1320"/>
            </a:lvl5pPr>
            <a:lvl6pPr marL="3017291" indent="0">
              <a:buNone/>
              <a:defRPr sz="1320"/>
            </a:lvl6pPr>
            <a:lvl7pPr marL="3620750" indent="0">
              <a:buNone/>
              <a:defRPr sz="1320"/>
            </a:lvl7pPr>
            <a:lvl8pPr marL="4224208" indent="0">
              <a:buNone/>
              <a:defRPr sz="1320"/>
            </a:lvl8pPr>
            <a:lvl9pPr marL="4827666" indent="0">
              <a:buNone/>
              <a:defRPr sz="13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7/8/24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951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81933"/>
            <a:ext cx="10515600" cy="17496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409656"/>
            <a:ext cx="10515600" cy="5743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8389796"/>
            <a:ext cx="2743200" cy="4819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488E1-9CE2-1640-A151-ECCF057FA0A6}" type="datetimeFigureOut">
              <a:rPr lang="en-US" smtClean="0"/>
              <a:t>7/8/24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8389796"/>
            <a:ext cx="4114800" cy="4819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8389796"/>
            <a:ext cx="2743200" cy="4819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478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06917" rtl="0" eaLnBrk="1" latinLnBrk="0" hangingPunct="1">
        <a:lnSpc>
          <a:spcPct val="90000"/>
        </a:lnSpc>
        <a:spcBef>
          <a:spcPct val="0"/>
        </a:spcBef>
        <a:buNone/>
        <a:defRPr sz="58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1729" indent="-301729" algn="l" defTabSz="1206917" rtl="0" eaLnBrk="1" latinLnBrk="0" hangingPunct="1">
        <a:lnSpc>
          <a:spcPct val="90000"/>
        </a:lnSpc>
        <a:spcBef>
          <a:spcPts val="1320"/>
        </a:spcBef>
        <a:buFont typeface="Arial" panose="020B0604020202020204" pitchFamily="34" charset="0"/>
        <a:buChar char="•"/>
        <a:defRPr sz="3696" kern="1200">
          <a:solidFill>
            <a:schemeClr val="tx1"/>
          </a:solidFill>
          <a:latin typeface="+mn-lt"/>
          <a:ea typeface="+mn-ea"/>
          <a:cs typeface="+mn-cs"/>
        </a:defRPr>
      </a:lvl1pPr>
      <a:lvl2pPr marL="905187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3168" kern="1200">
          <a:solidFill>
            <a:schemeClr val="tx1"/>
          </a:solidFill>
          <a:latin typeface="+mn-lt"/>
          <a:ea typeface="+mn-ea"/>
          <a:cs typeface="+mn-cs"/>
        </a:defRPr>
      </a:lvl2pPr>
      <a:lvl3pPr marL="1508646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3pPr>
      <a:lvl4pPr marL="2112104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6" kern="1200">
          <a:solidFill>
            <a:schemeClr val="tx1"/>
          </a:solidFill>
          <a:latin typeface="+mn-lt"/>
          <a:ea typeface="+mn-ea"/>
          <a:cs typeface="+mn-cs"/>
        </a:defRPr>
      </a:lvl4pPr>
      <a:lvl5pPr marL="2715562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6" kern="1200">
          <a:solidFill>
            <a:schemeClr val="tx1"/>
          </a:solidFill>
          <a:latin typeface="+mn-lt"/>
          <a:ea typeface="+mn-ea"/>
          <a:cs typeface="+mn-cs"/>
        </a:defRPr>
      </a:lvl5pPr>
      <a:lvl6pPr marL="3319021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6" kern="1200">
          <a:solidFill>
            <a:schemeClr val="tx1"/>
          </a:solidFill>
          <a:latin typeface="+mn-lt"/>
          <a:ea typeface="+mn-ea"/>
          <a:cs typeface="+mn-cs"/>
        </a:defRPr>
      </a:lvl6pPr>
      <a:lvl7pPr marL="3922479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6" kern="1200">
          <a:solidFill>
            <a:schemeClr val="tx1"/>
          </a:solidFill>
          <a:latin typeface="+mn-lt"/>
          <a:ea typeface="+mn-ea"/>
          <a:cs typeface="+mn-cs"/>
        </a:defRPr>
      </a:lvl7pPr>
      <a:lvl8pPr marL="4525937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6" kern="1200">
          <a:solidFill>
            <a:schemeClr val="tx1"/>
          </a:solidFill>
          <a:latin typeface="+mn-lt"/>
          <a:ea typeface="+mn-ea"/>
          <a:cs typeface="+mn-cs"/>
        </a:defRPr>
      </a:lvl8pPr>
      <a:lvl9pPr marL="5129395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1pPr>
      <a:lvl2pPr marL="603458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2pPr>
      <a:lvl3pPr marL="1206917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3pPr>
      <a:lvl4pPr marL="1810375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4pPr>
      <a:lvl5pPr marL="2413833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5pPr>
      <a:lvl6pPr marL="3017291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6pPr>
      <a:lvl7pPr marL="3620750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7pPr>
      <a:lvl8pPr marL="4224208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8pPr>
      <a:lvl9pPr marL="4827666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B8252E44-BA17-7240-A9BC-A45BAE661FE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73519034"/>
                  </p:ext>
                </p:extLst>
              </p:nvPr>
            </p:nvGraphicFramePr>
            <p:xfrm>
              <a:off x="78828" y="3796862"/>
              <a:ext cx="12034344" cy="1018159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719192">
                      <a:extLst>
                        <a:ext uri="{9D8B030D-6E8A-4147-A177-3AD203B41FA5}">
                          <a16:colId xmlns:a16="http://schemas.microsoft.com/office/drawing/2014/main" val="1829439656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559410309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2837194888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4116903133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2347145481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775208873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243959467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1800" smtClean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  <m:t>𝚲</m:t>
                              </m:r>
                            </m:oMath>
                          </a14:m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CDM</a:t>
                          </a:r>
                          <a:endParaRPr lang="en-US" sz="1800" b="1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Dark energy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Massive neutrinos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Separate Universe</a:t>
                          </a:r>
                          <a:endParaRPr lang="en-US" sz="1800" b="1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Primordial non-</a:t>
                          </a:r>
                          <a:r>
                            <a:rPr lang="en-US" sz="1800" dirty="0" err="1">
                              <a:solidFill>
                                <a:schemeClr val="accent1"/>
                              </a:solidFill>
                            </a:rPr>
                            <a:t>Gaussianities</a:t>
                          </a:r>
                          <a:endParaRPr lang="en-US" sz="180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Parity violation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Modified gravity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7870701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</m:sSub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sub>
                                </m:sSub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8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800" b="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oMath>
                            </m:oMathPara>
                          </a14:m>
                          <a:endParaRPr lang="en-US" sz="1800" b="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e>
                                  <m:sub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𝜈</m:t>
                                    </m:r>
                                  </m:sub>
                                </m:sSub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𝛿</m:t>
                                    </m:r>
                                  </m:e>
                                  <m:sub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sz="150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5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1500" i="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NL</m:t>
                                    </m:r>
                                  </m:sub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lang="en-US" sz="1500" i="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local</m:t>
                                    </m:r>
                                  </m:sup>
                                </m:sSubSup>
                                <m:r>
                                  <a:rPr lang="en-US" sz="15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Sup>
                                  <m:sSubSupPr>
                                    <m:ctrlPr>
                                      <a:rPr lang="en-US" sz="150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5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1500" i="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NL</m:t>
                                    </m:r>
                                  </m:sub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lang="en-US" sz="1500" i="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equil</m:t>
                                    </m:r>
                                  </m:sup>
                                </m:sSubSup>
                                <m:r>
                                  <a:rPr lang="en-US" sz="15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sSubSup>
                                  <m:sSubSupPr>
                                    <m:ctrlPr>
                                      <a:rPr lang="en-US" sz="150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5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1500" i="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NL</m:t>
                                    </m:r>
                                  </m:sub>
                                  <m:sup>
                                    <m:r>
                                      <m:rPr>
                                        <m:sty m:val="p"/>
                                      </m:rPr>
                                      <a:rPr lang="en-US" sz="1500" i="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orth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sz="1500" b="0" i="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o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sz="150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i="1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m:rPr>
                                        <m:sty m:val="p"/>
                                      </m:rPr>
                                      <a:rPr lang="en-US" sz="1800" i="0" smtClean="0">
                                        <a:solidFill>
                                          <a:schemeClr val="accent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NL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80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1800" b="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9603385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B8252E44-BA17-7240-A9BC-A45BAE661FE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73519034"/>
                  </p:ext>
                </p:extLst>
              </p:nvPr>
            </p:nvGraphicFramePr>
            <p:xfrm>
              <a:off x="78828" y="3796862"/>
              <a:ext cx="12034344" cy="1018159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719192">
                      <a:extLst>
                        <a:ext uri="{9D8B030D-6E8A-4147-A177-3AD203B41FA5}">
                          <a16:colId xmlns:a16="http://schemas.microsoft.com/office/drawing/2014/main" val="1829439656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559410309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2837194888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4116903133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2347145481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775208873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2439594674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41" t="-3846" r="-602963" b="-6346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Dark energy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Massive neutrinos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Separate Universe</a:t>
                          </a:r>
                          <a:endParaRPr lang="en-US" sz="1800" b="1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Primordial non-</a:t>
                          </a:r>
                          <a:r>
                            <a:rPr lang="en-US" sz="1800" dirty="0" err="1">
                              <a:solidFill>
                                <a:schemeClr val="accent1"/>
                              </a:solidFill>
                            </a:rPr>
                            <a:t>Gaussianities</a:t>
                          </a:r>
                          <a:endParaRPr lang="en-US" sz="180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Parity violation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Modified gravity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78707019"/>
                      </a:ext>
                    </a:extLst>
                  </a:tr>
                  <a:tr h="378079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41" t="-180000" r="-602963" b="-1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000" t="-180000" r="-498529" b="-1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01481" t="-180000" r="-402222" b="-1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99265" t="-180000" r="-299265" b="-1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402222" t="-180000" r="-201481" b="-1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498529" t="-180000" r="-100000" b="-1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602963" t="-180000" r="-741" b="-1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96033857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298F64A-E13C-BB45-B3C0-7C6C5B557AB9}"/>
                  </a:ext>
                </a:extLst>
              </p:cNvPr>
              <p:cNvSpPr txBox="1"/>
              <p:nvPr/>
            </p:nvSpPr>
            <p:spPr>
              <a:xfrm>
                <a:off x="0" y="1469762"/>
                <a:ext cx="12192000" cy="8617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6">
                        <a:lumMod val="75000"/>
                      </a:schemeClr>
                    </a:solidFill>
                  </a:rPr>
                  <a:t>Fiducial model (17,100 simulations)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=0.3175, 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=0.049, </m:t>
                      </m:r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=0.6711, 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=0.9624, 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=0.834,      </m:t>
                      </m:r>
                    </m:oMath>
                  </m:oMathPara>
                </a14:m>
                <a:endParaRPr lang="en-US" sz="1600" i="1" dirty="0">
                  <a:solidFill>
                    <a:schemeClr val="accent6">
                      <a:lumMod val="75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=−1, 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𝜈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=0, 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=0, 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𝑁𝐿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=0, 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𝑁𝐿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=0, </m:t>
                      </m:r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 </m:t>
                      </m:r>
                    </m:oMath>
                  </m:oMathPara>
                </a14:m>
                <a:endParaRPr lang="en-US" sz="1600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298F64A-E13C-BB45-B3C0-7C6C5B557A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469762"/>
                <a:ext cx="12192000" cy="861774"/>
              </a:xfrm>
              <a:prstGeom prst="rect">
                <a:avLst/>
              </a:prstGeom>
              <a:blipFill>
                <a:blip r:embed="rId3"/>
                <a:stretch>
                  <a:fillRect t="-2899" b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3EB1A7C-99EF-3041-961F-67DDF76ED57B}"/>
                  </a:ext>
                </a:extLst>
              </p:cNvPr>
              <p:cNvSpPr txBox="1"/>
              <p:nvPr/>
            </p:nvSpPr>
            <p:spPr>
              <a:xfrm>
                <a:off x="0" y="5656366"/>
                <a:ext cx="2008907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3 </a:t>
                </a:r>
                <a:r>
                  <a:rPr lang="en-US" dirty="0" err="1">
                    <a:solidFill>
                      <a:srgbClr val="FF0000"/>
                    </a:solidFill>
                  </a:rPr>
                  <a:t>latin</a:t>
                </a:r>
                <a:r>
                  <a:rPr lang="en-US" dirty="0">
                    <a:solidFill>
                      <a:srgbClr val="FF0000"/>
                    </a:solidFill>
                  </a:rPr>
                  <a:t>-hypercubes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sub>
                    </m:sSub>
                  </m:oMath>
                </a14:m>
                <a:endParaRPr lang="en-US" dirty="0">
                  <a:solidFill>
                    <a:srgbClr val="FF0000"/>
                  </a:solidFill>
                </a:endParaRPr>
              </a:p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6,000 simulations</a:t>
                </a:r>
              </a:p>
              <a:p>
                <a:pPr algn="ctr"/>
                <a:endParaRPr lang="en-US" dirty="0">
                  <a:solidFill>
                    <a:srgbClr val="FF0000"/>
                  </a:solidFill>
                </a:endParaRPr>
              </a:p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Big </a:t>
                </a:r>
                <a:r>
                  <a:rPr lang="en-US" dirty="0" err="1">
                    <a:solidFill>
                      <a:srgbClr val="FF0000"/>
                    </a:solidFill>
                  </a:rPr>
                  <a:t>Sobol</a:t>
                </a:r>
                <a:r>
                  <a:rPr lang="en-US" dirty="0">
                    <a:solidFill>
                      <a:srgbClr val="FF0000"/>
                    </a:solidFill>
                  </a:rPr>
                  <a:t> Sequence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en-US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en-US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US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sub>
                      </m:sSub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32,768 simulations</a:t>
                </a: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3EB1A7C-99EF-3041-961F-67DDF76ED5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5656366"/>
                <a:ext cx="2008907" cy="2031325"/>
              </a:xfrm>
              <a:prstGeom prst="rect">
                <a:avLst/>
              </a:prstGeom>
              <a:blipFill>
                <a:blip r:embed="rId4"/>
                <a:stretch>
                  <a:fillRect l="-1899" t="-621" r="-1899" b="-3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BA5ECE60-7428-B844-A02A-98D756C8667C}"/>
                  </a:ext>
                </a:extLst>
              </p:cNvPr>
              <p:cNvSpPr txBox="1"/>
              <p:nvPr/>
            </p:nvSpPr>
            <p:spPr>
              <a:xfrm>
                <a:off x="2299857" y="5656366"/>
                <a:ext cx="2424544" cy="9482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1 </a:t>
                </a:r>
                <a:r>
                  <a:rPr lang="en-US" dirty="0" err="1">
                    <a:solidFill>
                      <a:srgbClr val="FF0000"/>
                    </a:solidFill>
                  </a:rPr>
                  <a:t>latin</a:t>
                </a:r>
                <a:r>
                  <a:rPr lang="en-US" dirty="0">
                    <a:solidFill>
                      <a:srgbClr val="FF0000"/>
                    </a:solidFill>
                  </a:rPr>
                  <a:t>-hypercube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sub>
                    </m:sSub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𝜈</m:t>
                        </m:r>
                      </m:sub>
                    </m:sSub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   </a:t>
                </a:r>
              </a:p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2,000 simulations</a:t>
                </a:r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BA5ECE60-7428-B844-A02A-98D756C866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99857" y="5656366"/>
                <a:ext cx="2424544" cy="948208"/>
              </a:xfrm>
              <a:prstGeom prst="rect">
                <a:avLst/>
              </a:prstGeom>
              <a:blipFill>
                <a:blip r:embed="rId5"/>
                <a:stretch>
                  <a:fillRect t="-1316" b="-65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6" name="TextBox 55">
            <a:extLst>
              <a:ext uri="{FF2B5EF4-FFF2-40B4-BE49-F238E27FC236}">
                <a16:creationId xmlns:a16="http://schemas.microsoft.com/office/drawing/2014/main" id="{5C14B8FD-B218-3F4B-A194-1F0A911CB647}"/>
              </a:ext>
            </a:extLst>
          </p:cNvPr>
          <p:cNvSpPr txBox="1"/>
          <p:nvPr/>
        </p:nvSpPr>
        <p:spPr>
          <a:xfrm>
            <a:off x="0" y="2716162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Individual parameter variations (23,000 simulations)</a:t>
            </a:r>
          </a:p>
        </p:txBody>
      </p:sp>
      <p:cxnSp>
        <p:nvCxnSpPr>
          <p:cNvPr id="81" name="Elbow Connector 80">
            <a:extLst>
              <a:ext uri="{FF2B5EF4-FFF2-40B4-BE49-F238E27FC236}">
                <a16:creationId xmlns:a16="http://schemas.microsoft.com/office/drawing/2014/main" id="{C848F46D-DC36-7041-86F5-3DF214619DE3}"/>
              </a:ext>
            </a:extLst>
          </p:cNvPr>
          <p:cNvCxnSpPr>
            <a:cxnSpLocks/>
          </p:cNvCxnSpPr>
          <p:nvPr/>
        </p:nvCxnSpPr>
        <p:spPr>
          <a:xfrm rot="10800000" flipV="1">
            <a:off x="928256" y="3072337"/>
            <a:ext cx="5167747" cy="709283"/>
          </a:xfrm>
          <a:prstGeom prst="bentConnector3">
            <a:avLst>
              <a:gd name="adj1" fmla="val 99866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Elbow Connector 82">
            <a:extLst>
              <a:ext uri="{FF2B5EF4-FFF2-40B4-BE49-F238E27FC236}">
                <a16:creationId xmlns:a16="http://schemas.microsoft.com/office/drawing/2014/main" id="{F8C7FFBC-D5EE-4442-ABF0-9D1750AAE168}"/>
              </a:ext>
            </a:extLst>
          </p:cNvPr>
          <p:cNvCxnSpPr>
            <a:cxnSpLocks/>
          </p:cNvCxnSpPr>
          <p:nvPr/>
        </p:nvCxnSpPr>
        <p:spPr>
          <a:xfrm rot="10800000" flipV="1">
            <a:off x="2646218" y="3072336"/>
            <a:ext cx="3449782" cy="724523"/>
          </a:xfrm>
          <a:prstGeom prst="bentConnector3">
            <a:avLst>
              <a:gd name="adj1" fmla="val 99799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Elbow Connector 88">
            <a:extLst>
              <a:ext uri="{FF2B5EF4-FFF2-40B4-BE49-F238E27FC236}">
                <a16:creationId xmlns:a16="http://schemas.microsoft.com/office/drawing/2014/main" id="{E22155FC-0496-BF43-8E0E-120B2FBEDD9B}"/>
              </a:ext>
            </a:extLst>
          </p:cNvPr>
          <p:cNvCxnSpPr>
            <a:cxnSpLocks/>
          </p:cNvCxnSpPr>
          <p:nvPr/>
        </p:nvCxnSpPr>
        <p:spPr>
          <a:xfrm rot="10800000" flipV="1">
            <a:off x="4371110" y="3072332"/>
            <a:ext cx="1724891" cy="724527"/>
          </a:xfrm>
          <a:prstGeom prst="bentConnector3">
            <a:avLst>
              <a:gd name="adj1" fmla="val 101406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Elbow Connector 92">
            <a:extLst>
              <a:ext uri="{FF2B5EF4-FFF2-40B4-BE49-F238E27FC236}">
                <a16:creationId xmlns:a16="http://schemas.microsoft.com/office/drawing/2014/main" id="{813DB1D0-B257-7C4E-A5B8-1763680C85FD}"/>
              </a:ext>
            </a:extLst>
          </p:cNvPr>
          <p:cNvCxnSpPr>
            <a:cxnSpLocks/>
            <a:endCxn id="11" idx="0"/>
          </p:cNvCxnSpPr>
          <p:nvPr/>
        </p:nvCxnSpPr>
        <p:spPr>
          <a:xfrm rot="5400000">
            <a:off x="5733737" y="3434592"/>
            <a:ext cx="724534" cy="7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6FDEE9D7-8456-D04E-97E6-C6D9C99A648A}"/>
              </a:ext>
            </a:extLst>
          </p:cNvPr>
          <p:cNvSpPr txBox="1"/>
          <p:nvPr/>
        </p:nvSpPr>
        <p:spPr>
          <a:xfrm>
            <a:off x="0" y="524997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Multiple parameter variations </a:t>
            </a:r>
            <a:r>
              <a:rPr lang="en-US" b="1">
                <a:solidFill>
                  <a:srgbClr val="FF0000"/>
                </a:solidFill>
              </a:rPr>
              <a:t>(44,816 </a:t>
            </a:r>
            <a:r>
              <a:rPr lang="en-US" b="1" dirty="0">
                <a:solidFill>
                  <a:srgbClr val="FF0000"/>
                </a:solidFill>
              </a:rPr>
              <a:t>simulations)</a:t>
            </a:r>
          </a:p>
        </p:txBody>
      </p:sp>
      <p:cxnSp>
        <p:nvCxnSpPr>
          <p:cNvPr id="98" name="Elbow Connector 97">
            <a:extLst>
              <a:ext uri="{FF2B5EF4-FFF2-40B4-BE49-F238E27FC236}">
                <a16:creationId xmlns:a16="http://schemas.microsoft.com/office/drawing/2014/main" id="{623DF7F2-33A2-7542-B43F-3EAFB0033E50}"/>
              </a:ext>
            </a:extLst>
          </p:cNvPr>
          <p:cNvCxnSpPr>
            <a:cxnSpLocks/>
          </p:cNvCxnSpPr>
          <p:nvPr/>
        </p:nvCxnSpPr>
        <p:spPr>
          <a:xfrm>
            <a:off x="6096000" y="3070356"/>
            <a:ext cx="1724894" cy="728486"/>
          </a:xfrm>
          <a:prstGeom prst="bentConnector3">
            <a:avLst>
              <a:gd name="adj1" fmla="val 100602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Elbow Connector 103">
            <a:extLst>
              <a:ext uri="{FF2B5EF4-FFF2-40B4-BE49-F238E27FC236}">
                <a16:creationId xmlns:a16="http://schemas.microsoft.com/office/drawing/2014/main" id="{49429285-395E-4A45-97AC-9A312250480F}"/>
              </a:ext>
            </a:extLst>
          </p:cNvPr>
          <p:cNvCxnSpPr>
            <a:cxnSpLocks/>
          </p:cNvCxnSpPr>
          <p:nvPr/>
        </p:nvCxnSpPr>
        <p:spPr>
          <a:xfrm>
            <a:off x="6096000" y="3076336"/>
            <a:ext cx="3449782" cy="715751"/>
          </a:xfrm>
          <a:prstGeom prst="bentConnector3">
            <a:avLst>
              <a:gd name="adj1" fmla="val 99799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Elbow Connector 108">
            <a:extLst>
              <a:ext uri="{FF2B5EF4-FFF2-40B4-BE49-F238E27FC236}">
                <a16:creationId xmlns:a16="http://schemas.microsoft.com/office/drawing/2014/main" id="{E4957C0A-4EDA-9645-880D-623A00DB878C}"/>
              </a:ext>
            </a:extLst>
          </p:cNvPr>
          <p:cNvCxnSpPr>
            <a:cxnSpLocks/>
          </p:cNvCxnSpPr>
          <p:nvPr/>
        </p:nvCxnSpPr>
        <p:spPr>
          <a:xfrm>
            <a:off x="6095999" y="3072328"/>
            <a:ext cx="5174677" cy="726514"/>
          </a:xfrm>
          <a:prstGeom prst="bentConnector3">
            <a:avLst>
              <a:gd name="adj1" fmla="val 99531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7" name="Picture 126">
            <a:extLst>
              <a:ext uri="{FF2B5EF4-FFF2-40B4-BE49-F238E27FC236}">
                <a16:creationId xmlns:a16="http://schemas.microsoft.com/office/drawing/2014/main" id="{FB672BB0-7E0B-E541-A7C1-7B2736E43FC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567" t="22334" r="5000" b="15379"/>
          <a:stretch/>
        </p:blipFill>
        <p:spPr>
          <a:xfrm>
            <a:off x="4328615" y="41167"/>
            <a:ext cx="3505640" cy="1076482"/>
          </a:xfrm>
          <a:prstGeom prst="rect">
            <a:avLst/>
          </a:prstGeom>
        </p:spPr>
      </p:pic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18F9FD9F-34F3-EB4B-8C23-C46C672636B4}"/>
              </a:ext>
            </a:extLst>
          </p:cNvPr>
          <p:cNvCxnSpPr>
            <a:cxnSpLocks/>
          </p:cNvCxnSpPr>
          <p:nvPr/>
        </p:nvCxnSpPr>
        <p:spPr>
          <a:xfrm>
            <a:off x="78828" y="5607677"/>
            <a:ext cx="12034343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ACA314B-C5FE-7146-B86A-55CD5EB5668D}"/>
                  </a:ext>
                </a:extLst>
              </p:cNvPr>
              <p:cNvSpPr txBox="1"/>
              <p:nvPr/>
            </p:nvSpPr>
            <p:spPr>
              <a:xfrm>
                <a:off x="9767455" y="6764361"/>
                <a:ext cx="242454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F0000"/>
                    </a:solidFill>
                    <a:latin typeface="Cambria Math" panose="02040503050406030204" pitchFamily="18" charset="0"/>
                  </a:rPr>
                  <a:t>SB7</a:t>
                </a: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sub>
                    </m:sSub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𝜈</m:t>
                        </m:r>
                      </m:sub>
                    </m:sSub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   </a:t>
                </a:r>
              </a:p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2,048 simulations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ACA314B-C5FE-7146-B86A-55CD5EB566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67455" y="6764361"/>
                <a:ext cx="2424544" cy="923330"/>
              </a:xfrm>
              <a:prstGeom prst="rect">
                <a:avLst/>
              </a:prstGeom>
              <a:blipFill>
                <a:blip r:embed="rId7"/>
                <a:stretch>
                  <a:fillRect t="-2740" b="-95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5415B7F-1149-50FD-AC3C-B949873F29C0}"/>
                  </a:ext>
                </a:extLst>
              </p:cNvPr>
              <p:cNvSpPr txBox="1"/>
              <p:nvPr/>
            </p:nvSpPr>
            <p:spPr>
              <a:xfrm>
                <a:off x="6608619" y="6764361"/>
                <a:ext cx="2424544" cy="9821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2 </a:t>
                </a:r>
                <a:r>
                  <a:rPr lang="en-US" dirty="0" err="1">
                    <a:solidFill>
                      <a:srgbClr val="FF0000"/>
                    </a:solidFill>
                  </a:rPr>
                  <a:t>latin</a:t>
                </a:r>
                <a:r>
                  <a:rPr lang="en-US" dirty="0">
                    <a:solidFill>
                      <a:srgbClr val="FF0000"/>
                    </a:solidFill>
                  </a:rPr>
                  <a:t>-hypercubes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sub>
                    </m:sSub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Sup>
                      <m:sSubSup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𝑁𝐿</m:t>
                        </m:r>
                      </m:sub>
                      <m:sup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𝑙𝑜𝑐</m:t>
                        </m:r>
                      </m:sup>
                    </m:sSubSup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Sup>
                      <m:sSubSup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𝑁𝐿</m:t>
                        </m:r>
                      </m:sub>
                      <m:sup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𝑒𝑞𝑢𝑖</m:t>
                        </m:r>
                      </m:sup>
                    </m:sSubSup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   </a:t>
                </a:r>
              </a:p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2,000 simulations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5415B7F-1149-50FD-AC3C-B949873F29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8619" y="6764361"/>
                <a:ext cx="2424544" cy="982128"/>
              </a:xfrm>
              <a:prstGeom prst="rect">
                <a:avLst/>
              </a:prstGeom>
              <a:blipFill>
                <a:blip r:embed="rId8"/>
                <a:stretch>
                  <a:fillRect t="-2532" b="-88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980069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280</TotalTime>
  <Words>176</Words>
  <Application>Microsoft Macintosh PowerPoint</Application>
  <PresentationFormat>Custom</PresentationFormat>
  <Paragraphs>32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Cambria Math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Villaescusa-Navarro</dc:creator>
  <cp:lastModifiedBy>Francisco Villaescusa-Navarro</cp:lastModifiedBy>
  <cp:revision>48</cp:revision>
  <dcterms:created xsi:type="dcterms:W3CDTF">2023-07-16T23:20:32Z</dcterms:created>
  <dcterms:modified xsi:type="dcterms:W3CDTF">2024-07-08T10:24:26Z</dcterms:modified>
</cp:coreProperties>
</file>

<file path=docProps/thumbnail.jpeg>
</file>